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00"/>
    <a:srgbClr val="FF99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35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1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38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1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3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35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61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4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0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7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7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9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5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1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20ADBB-EF02-48A9-B330-94C0DFF31CCD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A2E272-D48E-4F4B-9ACA-1EDA5AE2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39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etary.org/multimedia/space-images/charts/PeriodicTable-astro.html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byjus.com/chemistry/uses-of-hydrogen/" TargetMode="External"/><Relationship Id="rId4" Type="http://schemas.openxmlformats.org/officeDocument/2006/relationships/hyperlink" Target="https://commons.wikimedia.org/wiki/File:Electron_shell_002_Helium_-_no_label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554A-AD4E-4376-BB0E-756024E7E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2011" y="1591210"/>
            <a:ext cx="7197726" cy="24214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ritannic Bold" panose="020B0903060703020204" pitchFamily="34" charset="0"/>
              </a:rPr>
              <a:t>Using Photometry to Determine IMF in Low-Metallicity Environments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CFAA6-10B9-46CE-97B6-752E2EECB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187" y="4753155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Gabriola" panose="04040605051002020D02" pitchFamily="82" charset="0"/>
                <a:cs typeface="Angsana New" panose="020B0502040204020203" pitchFamily="18" charset="-34"/>
              </a:rPr>
              <a:t>Emily Apel, Rhonda Holton, Dr. Paul </a:t>
            </a:r>
            <a:r>
              <a:rPr lang="en-US" sz="2000" dirty="0" err="1">
                <a:latin typeface="Gabriola" panose="04040605051002020D02" pitchFamily="82" charset="0"/>
                <a:cs typeface="Angsana New" panose="020B0502040204020203" pitchFamily="18" charset="-34"/>
              </a:rPr>
              <a:t>Scowen</a:t>
            </a:r>
            <a:endParaRPr lang="en-US" sz="2000" dirty="0">
              <a:latin typeface="Gabriola" panose="04040605051002020D02" pitchFamily="82" charset="0"/>
              <a:cs typeface="Angsana New" panose="020B0502040204020203" pitchFamily="18" charset="-34"/>
            </a:endParaRPr>
          </a:p>
          <a:p>
            <a:pPr algn="ctr"/>
            <a:r>
              <a:rPr lang="en-US" sz="2000" dirty="0">
                <a:latin typeface="Gabriola" panose="04040605051002020D02" pitchFamily="82" charset="0"/>
                <a:cs typeface="Angsana New" panose="020B0502040204020203" pitchFamily="18" charset="-34"/>
              </a:rPr>
              <a:t>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48771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F382-8D43-4FCC-B91C-CC6568C3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9FF28-5C1D-45D5-86E3-BA88F5782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NASA Space Grant Program</a:t>
            </a:r>
          </a:p>
          <a:p>
            <a:r>
              <a:rPr lang="en-US" dirty="0">
                <a:latin typeface="Abadi" panose="020B0604020104020204" pitchFamily="34" charset="0"/>
              </a:rPr>
              <a:t>Arizona State University</a:t>
            </a:r>
          </a:p>
          <a:p>
            <a:r>
              <a:rPr lang="en-US" dirty="0">
                <a:latin typeface="Abadi" panose="020B0604020104020204" pitchFamily="34" charset="0"/>
              </a:rPr>
              <a:t>Dr. Paul </a:t>
            </a:r>
            <a:r>
              <a:rPr lang="en-US" dirty="0" err="1">
                <a:latin typeface="Abadi" panose="020B0604020104020204" pitchFamily="34" charset="0"/>
              </a:rPr>
              <a:t>Scowen</a:t>
            </a:r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Rhonda Holton</a:t>
            </a:r>
          </a:p>
        </p:txBody>
      </p:sp>
    </p:spTree>
    <p:extLst>
      <p:ext uri="{BB962C8B-B14F-4D97-AF65-F5344CB8AC3E}">
        <p14:creationId xmlns:p14="http://schemas.microsoft.com/office/powerpoint/2010/main" val="180239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8B0C-4356-42A7-BAA6-A4D71FAA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07" y="355077"/>
            <a:ext cx="10131425" cy="1456267"/>
          </a:xfrm>
        </p:spPr>
        <p:txBody>
          <a:bodyPr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5803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7ABFA-57FA-42A3-8E2B-D2D68E5F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03200"/>
            <a:ext cx="10131425" cy="1456267"/>
          </a:xfrm>
        </p:spPr>
        <p:txBody>
          <a:bodyPr/>
          <a:lstStyle/>
          <a:p>
            <a:pPr algn="ctr"/>
            <a:r>
              <a:rPr lang="en-US" dirty="0">
                <a:latin typeface="Britannic Bold" panose="020B0903060703020204" pitchFamily="34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9DD70-C1CD-4D01-BD78-9778EF056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45" y="1331711"/>
            <a:ext cx="10747342" cy="444500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2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Method: Develop a photometric method for finding the initial mass function (IMF)</a:t>
            </a:r>
          </a:p>
          <a:p>
            <a:pPr marL="742950" indent="-742950">
              <a:lnSpc>
                <a:spcPct val="2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Question: Does the IMF in metal-poor environments vary with cooling of star-forming gas</a:t>
            </a:r>
          </a:p>
          <a:p>
            <a:pPr marL="742950" indent="-742950">
              <a:lnSpc>
                <a:spcPct val="2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Analysis: Connect results to our understanding of early star formation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5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E01E-FBE2-48C2-8918-0EADB1E0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92" y="0"/>
            <a:ext cx="10131425" cy="858189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E53F9-3556-46BB-95AE-BD7E30689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68" y="247804"/>
            <a:ext cx="12188858" cy="3649133"/>
          </a:xfrm>
        </p:spPr>
        <p:txBody>
          <a:bodyPr/>
          <a:lstStyle/>
          <a:p>
            <a:r>
              <a:rPr lang="en-US" sz="2400" dirty="0">
                <a:latin typeface="Abadi" panose="020B0604020104020204" pitchFamily="34" charset="0"/>
              </a:rPr>
              <a:t>Early universe </a:t>
            </a:r>
            <a:r>
              <a:rPr lang="en-US" sz="2400" dirty="0">
                <a:latin typeface="Abadi" panose="020B0604020104020204" pitchFamily="34" charset="0"/>
                <a:sym typeface="Wingdings" panose="05000000000000000000" pitchFamily="2" charset="2"/>
              </a:rPr>
              <a:t> lack of heavier elements (metals)</a:t>
            </a:r>
          </a:p>
          <a:p>
            <a:r>
              <a:rPr lang="en-US" sz="2400" dirty="0">
                <a:latin typeface="Abadi" panose="020B0604020104020204" pitchFamily="34" charset="0"/>
                <a:sym typeface="Wingdings" panose="05000000000000000000" pitchFamily="2" charset="2"/>
              </a:rPr>
              <a:t>Theoretically, less metals  IMF skewed towards higher masses</a:t>
            </a:r>
          </a:p>
          <a:p>
            <a:r>
              <a:rPr lang="en-US" sz="2400" dirty="0">
                <a:latin typeface="Abadi" panose="020B0604020104020204" pitchFamily="34" charset="0"/>
                <a:sym typeface="Wingdings" panose="05000000000000000000" pitchFamily="2" charset="2"/>
              </a:rPr>
              <a:t>What is IMF?</a:t>
            </a:r>
          </a:p>
          <a:p>
            <a:r>
              <a:rPr lang="en-US" sz="2400" dirty="0">
                <a:latin typeface="Abadi" panose="020B0604020104020204" pitchFamily="34" charset="0"/>
                <a:sym typeface="Wingdings" panose="05000000000000000000" pitchFamily="2" charset="2"/>
              </a:rPr>
              <a:t>Local dwarf galaxies will help us determine this since looking to early universe is difficult.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82465F-E167-4A35-B829-A75037A7A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69325"/>
              </p:ext>
            </p:extLst>
          </p:nvPr>
        </p:nvGraphicFramePr>
        <p:xfrm>
          <a:off x="858104" y="27469625"/>
          <a:ext cx="6324416" cy="41148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978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5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[O/H] </a:t>
                      </a:r>
                      <a:r>
                        <a:rPr lang="en-US" sz="4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[4]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Barnard’s Galaxy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 ± 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388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 ± 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388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NGC 4214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0.1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388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Sextans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 ± 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3061C35-0BE1-4303-AD46-4C48C753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2" y="3048050"/>
            <a:ext cx="4005419" cy="3212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E8423-9C3B-4CA7-8C9B-BA8CC429F728}"/>
              </a:ext>
            </a:extLst>
          </p:cNvPr>
          <p:cNvSpPr txBox="1"/>
          <p:nvPr/>
        </p:nvSpPr>
        <p:spPr>
          <a:xfrm>
            <a:off x="94267" y="6249971"/>
            <a:ext cx="524130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Credit: </a:t>
            </a:r>
            <a:r>
              <a:rPr lang="en-US" sz="1050" dirty="0">
                <a:hlinkClick r:id="rId3"/>
              </a:rPr>
              <a:t>http://www.planetary.org/multimedia/space-images/charts/PeriodicTable-astro.html</a:t>
            </a:r>
            <a:endParaRPr lang="en-US" sz="1050" dirty="0"/>
          </a:p>
          <a:p>
            <a:r>
              <a:rPr lang="en-US" sz="1050" dirty="0">
                <a:hlinkClick r:id="rId4"/>
              </a:rPr>
              <a:t>https://commons.wikimedia.org/wiki/File:Electron_shell_002_Helium_-_no_label.svg</a:t>
            </a:r>
            <a:endParaRPr lang="en-US" sz="1050" dirty="0"/>
          </a:p>
          <a:p>
            <a:r>
              <a:rPr lang="en-US" sz="1050" dirty="0">
                <a:hlinkClick r:id="rId5"/>
              </a:rPr>
              <a:t>https://byjus.com/chemistry/uses-of-hydrogen/</a:t>
            </a:r>
            <a:endParaRPr lang="en-US" sz="1050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C6A07E-0C5B-43AE-A590-E4A2C15F08AB}"/>
              </a:ext>
            </a:extLst>
          </p:cNvPr>
          <p:cNvSpPr/>
          <p:nvPr/>
        </p:nvSpPr>
        <p:spPr>
          <a:xfrm>
            <a:off x="7437748" y="6488668"/>
            <a:ext cx="4839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Credit: http://lasp.colorado.edu/education/outerplanets/images_solsys/big/star_demographic.jpg </a:t>
            </a:r>
          </a:p>
          <a:p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999BF-CEE1-4079-BC05-499150D17882}"/>
              </a:ext>
            </a:extLst>
          </p:cNvPr>
          <p:cNvSpPr txBox="1"/>
          <p:nvPr/>
        </p:nvSpPr>
        <p:spPr>
          <a:xfrm>
            <a:off x="5203597" y="6238982"/>
            <a:ext cx="31391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Credit: NASA/ESA/Hubble Heritage (</a:t>
            </a:r>
            <a:r>
              <a:rPr lang="en-US" sz="900" dirty="0" err="1"/>
              <a:t>STScI</a:t>
            </a:r>
            <a:r>
              <a:rPr lang="en-US" sz="900" dirty="0"/>
              <a:t>/AURA)-ESA/Hubble Collaboration</a:t>
            </a:r>
            <a:br>
              <a:rPr lang="en-US" sz="1100" dirty="0"/>
            </a:b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A1F41A-FCF2-478E-A4CD-C808BF3F0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831" y="3223572"/>
            <a:ext cx="3730841" cy="3026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B9FCB-2DA6-495D-AA6E-2CB931CD3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491" y="3195685"/>
            <a:ext cx="4045671" cy="303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4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4F41-5FA3-40C0-8855-EA109C71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46" y="84842"/>
            <a:ext cx="10131425" cy="1038346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2029D-75DE-441D-9240-F5CE4D84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311" y="876693"/>
            <a:ext cx="11936689" cy="327424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>
                <a:latin typeface="Abadi" panose="020B0604020104020204" pitchFamily="34" charset="0"/>
                <a:cs typeface="Arial" panose="020B0604020202020204" pitchFamily="34" charset="0"/>
              </a:rPr>
              <a:t>Photometric analysis method development based on: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Target selection</a:t>
            </a:r>
            <a:r>
              <a:rPr lang="en-US" sz="2400" dirty="0">
                <a:solidFill>
                  <a:srgbClr val="FFFF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based on metallicity, distance, and available data</a:t>
            </a:r>
            <a:endParaRPr lang="en-US" sz="2400" b="1" dirty="0">
              <a:latin typeface="Abadi" panose="020B0604020104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DAOPHOT</a:t>
            </a:r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 for initial estimates of stellar flux in cluster stars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Aperture photometry </a:t>
            </a:r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of isolated stars is used</a:t>
            </a:r>
            <a:r>
              <a:rPr lang="en-US" sz="2400" b="1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badi" panose="020B0604020104020204" pitchFamily="34" charset="0"/>
                <a:cs typeface="Arial" panose="020B0604020202020204" pitchFamily="34" charset="0"/>
              </a:rPr>
              <a:t>to account for light scattered in the observing optics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1C608-9AFC-485E-B25C-63D9A4B4AB49}"/>
              </a:ext>
            </a:extLst>
          </p:cNvPr>
          <p:cNvSpPr txBox="1"/>
          <p:nvPr/>
        </p:nvSpPr>
        <p:spPr>
          <a:xfrm>
            <a:off x="8182466" y="6457361"/>
            <a:ext cx="374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http://www2.lowell.edu/users/sholmes/wlm.html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52A64-48F4-4F0F-BC81-191FD711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059" y="3157979"/>
            <a:ext cx="3727041" cy="332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FEBE72-A3F4-4477-A219-AFFCC4515585}"/>
              </a:ext>
            </a:extLst>
          </p:cNvPr>
          <p:cNvSpPr txBox="1"/>
          <p:nvPr/>
        </p:nvSpPr>
        <p:spPr>
          <a:xfrm>
            <a:off x="6495069" y="6507522"/>
            <a:ext cx="1875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Vik Dhillon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224E9-2215-4A7B-8B1F-F7426EA75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68" y="3469062"/>
            <a:ext cx="3164087" cy="3060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728BC3-402B-4E4E-9D62-1EAF0C01899D}"/>
              </a:ext>
            </a:extLst>
          </p:cNvPr>
          <p:cNvSpPr txBox="1"/>
          <p:nvPr/>
        </p:nvSpPr>
        <p:spPr>
          <a:xfrm>
            <a:off x="188536" y="6523348"/>
            <a:ext cx="4421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Credit: S. D. Van </a:t>
            </a:r>
            <a:r>
              <a:rPr lang="en-US" sz="1100" dirty="0" err="1"/>
              <a:t>Dyk</a:t>
            </a:r>
            <a:r>
              <a:rPr lang="en-US" sz="1100" dirty="0"/>
              <a:t> (IPAC /Caltech) et al., KPNO 2.1-m Telescope, NOAO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B8D6A-48BA-4A90-B21E-3EEA36614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8" t="40138" r="36031" b="32096"/>
          <a:stretch/>
        </p:blipFill>
        <p:spPr>
          <a:xfrm>
            <a:off x="8097625" y="3318236"/>
            <a:ext cx="3846136" cy="31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2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32DA-9B7A-46E0-B48F-4F8E67AB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90" y="119406"/>
            <a:ext cx="10131425" cy="1456267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Target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2A6E1-94DE-404D-8ECF-4C173A40E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52" y="1206631"/>
            <a:ext cx="10616936" cy="1445443"/>
          </a:xfrm>
        </p:spPr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Requirements: Low enough metallicity, local target, and data available </a:t>
            </a:r>
          </a:p>
          <a:p>
            <a:r>
              <a:rPr lang="en-US" dirty="0">
                <a:latin typeface="Abadi" panose="020B0604020104020204" pitchFamily="34" charset="0"/>
              </a:rPr>
              <a:t>Data available from Hubble archive for F170W, F336W, and F555W filter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D4502-7BC0-4C59-94AE-60A920E63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5" y="4285265"/>
            <a:ext cx="3645724" cy="25727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B4B500-EEE8-4BF4-BAA0-340AF5286DF5}"/>
              </a:ext>
            </a:extLst>
          </p:cNvPr>
          <p:cNvSpPr/>
          <p:nvPr/>
        </p:nvSpPr>
        <p:spPr>
          <a:xfrm>
            <a:off x="590628" y="2245093"/>
            <a:ext cx="4859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Algerian" panose="04020705040A02060702" pitchFamily="82" charset="0"/>
              </a:rPr>
              <a:t>12 + [O/H] ≤ 8.0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C0AB5-5D93-4604-B3E7-850AD25602E7}"/>
              </a:ext>
            </a:extLst>
          </p:cNvPr>
          <p:cNvSpPr txBox="1"/>
          <p:nvPr/>
        </p:nvSpPr>
        <p:spPr>
          <a:xfrm>
            <a:off x="1216059" y="3535051"/>
            <a:ext cx="2375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  <a:latin typeface="Abadi" panose="020B0604020104020204" pitchFamily="34" charset="0"/>
              </a:rPr>
              <a:t>Metallicity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308DA3A-90BD-4D56-8B62-B91C9B4E1BD1}"/>
              </a:ext>
            </a:extLst>
          </p:cNvPr>
          <p:cNvSpPr/>
          <p:nvPr/>
        </p:nvSpPr>
        <p:spPr>
          <a:xfrm rot="16200000">
            <a:off x="1908928" y="1743960"/>
            <a:ext cx="494908" cy="3115559"/>
          </a:xfrm>
          <a:prstGeom prst="leftBrac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1EC21-3831-4065-ADF6-CC5DBD651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672" y="3214541"/>
            <a:ext cx="2752627" cy="3252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C4F483-444D-42F3-8927-CE227B966669}"/>
              </a:ext>
            </a:extLst>
          </p:cNvPr>
          <p:cNvSpPr txBox="1"/>
          <p:nvPr/>
        </p:nvSpPr>
        <p:spPr>
          <a:xfrm>
            <a:off x="4958499" y="6466787"/>
            <a:ext cx="2375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Credit: ESA/Hubble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DE99E3-D29D-4453-9C42-E12940FFA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760" y="150828"/>
            <a:ext cx="2710827" cy="17533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BA4C54-8AE6-40C4-BD07-F96A4B82FCBD}"/>
              </a:ext>
            </a:extLst>
          </p:cNvPr>
          <p:cNvSpPr/>
          <p:nvPr/>
        </p:nvSpPr>
        <p:spPr>
          <a:xfrm>
            <a:off x="10931794" y="67500"/>
            <a:ext cx="1473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Barnard’s Galaxy</a:t>
            </a:r>
          </a:p>
          <a:p>
            <a:r>
              <a:rPr lang="en-US" sz="900" dirty="0"/>
              <a:t>Credit: Local Group Galaxies Survey Team/NOAO/AURA/ NSF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94BD1F-B346-4D10-9DCD-EC1024E7E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117" y="2092751"/>
            <a:ext cx="2702490" cy="15945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982FD5-B67C-4C0C-B74B-B53B745EF938}"/>
              </a:ext>
            </a:extLst>
          </p:cNvPr>
          <p:cNvSpPr/>
          <p:nvPr/>
        </p:nvSpPr>
        <p:spPr>
          <a:xfrm>
            <a:off x="6767469" y="3677966"/>
            <a:ext cx="3182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/>
              <a:t>Credit: http://www2.lowell.edu/users/sholmes/wlm.html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03EEF1-CB8A-4BFF-B794-EB8C475AB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833" y="4286456"/>
            <a:ext cx="3337089" cy="2227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4E5B86-4577-48A1-A5CB-46ECAA1C7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7571" y="1998313"/>
            <a:ext cx="2105320" cy="20363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5726F9-7DFE-428D-9CF6-B95107C17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7636" y="4049585"/>
            <a:ext cx="3474364" cy="23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0A9F0F-DB89-468C-ACA6-661D05714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3550" y="6504219"/>
            <a:ext cx="313971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4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4616-F4B0-402C-A66B-FDA1E54F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95" y="0"/>
            <a:ext cx="10131425" cy="1098048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DAOPHOT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96231-066B-42E9-8391-770116D04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29" y="282804"/>
            <a:ext cx="10131425" cy="2397550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Best tool for handling </a:t>
            </a:r>
            <a:r>
              <a:rPr lang="en-US" b="1" dirty="0">
                <a:latin typeface="Abadi" panose="020B0604020104020204" pitchFamily="34" charset="0"/>
              </a:rPr>
              <a:t>spatial confusion</a:t>
            </a:r>
          </a:p>
          <a:p>
            <a:r>
              <a:rPr lang="en-US" dirty="0">
                <a:latin typeface="Abadi" panose="020B0604020104020204" pitchFamily="34" charset="0"/>
              </a:rPr>
              <a:t>Used in conjunction with the </a:t>
            </a:r>
            <a:r>
              <a:rPr lang="en-US" b="1" dirty="0">
                <a:solidFill>
                  <a:srgbClr val="FFFF00"/>
                </a:solidFill>
                <a:latin typeface="Abadi" panose="020B0604020104020204" pitchFamily="34" charset="0"/>
              </a:rPr>
              <a:t>point spread function (PSF) </a:t>
            </a:r>
            <a:r>
              <a:rPr lang="en-US" dirty="0">
                <a:latin typeface="Abadi" panose="020B0604020104020204" pitchFamily="34" charset="0"/>
              </a:rPr>
              <a:t>allows isolation of individual stars.</a:t>
            </a:r>
          </a:p>
          <a:p>
            <a:r>
              <a:rPr lang="en-US" dirty="0">
                <a:latin typeface="Abadi" panose="020B0604020104020204" pitchFamily="34" charset="0"/>
              </a:rPr>
              <a:t>DAOPHOT helps us discern </a:t>
            </a:r>
            <a:r>
              <a:rPr lang="en-US" b="1" dirty="0">
                <a:latin typeface="Abadi" panose="020B0604020104020204" pitchFamily="34" charset="0"/>
              </a:rPr>
              <a:t>two</a:t>
            </a:r>
            <a:r>
              <a:rPr lang="en-US" dirty="0">
                <a:latin typeface="Abadi" panose="020B0604020104020204" pitchFamily="34" charset="0"/>
              </a:rPr>
              <a:t> flux peaks, providing individual fluxes </a:t>
            </a:r>
            <a:r>
              <a:rPr lang="en-US" b="1" dirty="0">
                <a:latin typeface="Abadi" panose="020B0604020104020204" pitchFamily="34" charset="0"/>
              </a:rPr>
              <a:t>AND</a:t>
            </a:r>
            <a:r>
              <a:rPr lang="en-US" dirty="0">
                <a:latin typeface="Abadi" panose="020B0604020104020204" pitchFamily="34" charset="0"/>
              </a:rPr>
              <a:t>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07A8F-A85E-458C-A934-96AD9B98A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090" y="2256671"/>
            <a:ext cx="4679079" cy="3635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B5AC5-3846-4DC5-AB81-41E9EAA49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3" y="2224726"/>
            <a:ext cx="3405177" cy="2355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8961D-EF15-405C-A5FB-B161750E0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332" y="2228134"/>
            <a:ext cx="3356151" cy="2372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009513-F77A-4BFA-8935-958C28AE0449}"/>
              </a:ext>
            </a:extLst>
          </p:cNvPr>
          <p:cNvSpPr/>
          <p:nvPr/>
        </p:nvSpPr>
        <p:spPr>
          <a:xfrm>
            <a:off x="7638852" y="5999862"/>
            <a:ext cx="40503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Barnard’s Galaxy</a:t>
            </a:r>
          </a:p>
          <a:p>
            <a:r>
              <a:rPr lang="en-US" sz="1100" dirty="0"/>
              <a:t>Credit: Local Group Galaxies Survey Team/NOAO/AURA/ NSF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1F4FD0-7B30-4D41-8F3A-38143FE24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584" y="4830402"/>
            <a:ext cx="2882049" cy="15335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664D7C-B5ED-4AB1-8F0B-C51E4E98EFE5}"/>
              </a:ext>
            </a:extLst>
          </p:cNvPr>
          <p:cNvSpPr/>
          <p:nvPr/>
        </p:nvSpPr>
        <p:spPr>
          <a:xfrm>
            <a:off x="1736865" y="6421167"/>
            <a:ext cx="3639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Credit: https://en.wikipedia.org/wiki/Point_spread_function</a:t>
            </a:r>
          </a:p>
        </p:txBody>
      </p:sp>
    </p:spTree>
    <p:extLst>
      <p:ext uri="{BB962C8B-B14F-4D97-AF65-F5344CB8AC3E}">
        <p14:creationId xmlns:p14="http://schemas.microsoft.com/office/powerpoint/2010/main" val="145587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EC1E-F57F-4AC7-A921-21018883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29" y="157114"/>
            <a:ext cx="10131425" cy="1456267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Aperture Photometry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CB881-5333-40E3-9F5A-B4C85F4A5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78" y="341548"/>
            <a:ext cx="7864310" cy="3649133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Helps determine flux in differently sized annuli around a few, easily separated stars.</a:t>
            </a:r>
          </a:p>
          <a:p>
            <a:r>
              <a:rPr lang="en-US" dirty="0">
                <a:latin typeface="Abadi" panose="020B0604020104020204" pitchFamily="34" charset="0"/>
              </a:rPr>
              <a:t>Ideally, center ring would capture all light, but some is scattered outwards.</a:t>
            </a:r>
          </a:p>
          <a:p>
            <a:r>
              <a:rPr lang="en-US" dirty="0">
                <a:latin typeface="Abadi" panose="020B0604020104020204" pitchFamily="34" charset="0"/>
              </a:rPr>
              <a:t>Thus, outer rings help us find percentage scattered</a:t>
            </a:r>
          </a:p>
          <a:p>
            <a:r>
              <a:rPr lang="en-US" dirty="0">
                <a:latin typeface="Abadi" panose="020B0604020104020204" pitchFamily="34" charset="0"/>
              </a:rPr>
              <a:t>Percentage scattered is then added to flux found using DAOPHOT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68593-97A7-4A77-82CD-BD5746CE8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31" y="3406821"/>
            <a:ext cx="4751478" cy="2843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8B9BB-859F-443C-8A01-293710898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454" y="164197"/>
            <a:ext cx="3821712" cy="29466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4099CB-2BD9-4667-8961-E0761EDB0A40}"/>
              </a:ext>
            </a:extLst>
          </p:cNvPr>
          <p:cNvSpPr/>
          <p:nvPr/>
        </p:nvSpPr>
        <p:spPr>
          <a:xfrm>
            <a:off x="8971175" y="3115260"/>
            <a:ext cx="32208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Credit: https://www.astronomyclub.xyz/image-processing/magnitudes-how-bright-is-this-star.html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131EC-149F-4C25-9DD3-292C25C48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86" t="20430" r="2470" b="45086"/>
          <a:stretch/>
        </p:blipFill>
        <p:spPr>
          <a:xfrm>
            <a:off x="5505254" y="3242822"/>
            <a:ext cx="3147611" cy="2997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3307B8-D496-4728-B157-70772EED8FC5}"/>
              </a:ext>
            </a:extLst>
          </p:cNvPr>
          <p:cNvSpPr txBox="1"/>
          <p:nvPr/>
        </p:nvSpPr>
        <p:spPr>
          <a:xfrm>
            <a:off x="9511643" y="4100659"/>
            <a:ext cx="243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badi" panose="020B0604020104020204" pitchFamily="34" charset="0"/>
              </a:rPr>
              <a:t>Scattering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AF7C10-015E-4858-9E2F-3666A00663C4}"/>
              </a:ext>
            </a:extLst>
          </p:cNvPr>
          <p:cNvCxnSpPr>
            <a:cxnSpLocks/>
          </p:cNvCxnSpPr>
          <p:nvPr/>
        </p:nvCxnSpPr>
        <p:spPr>
          <a:xfrm flipH="1">
            <a:off x="7532016" y="4496586"/>
            <a:ext cx="1866508" cy="2450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48D4458-C08C-435B-B732-AF56775B435C}"/>
              </a:ext>
            </a:extLst>
          </p:cNvPr>
          <p:cNvSpPr/>
          <p:nvPr/>
        </p:nvSpPr>
        <p:spPr>
          <a:xfrm>
            <a:off x="5923174" y="6257836"/>
            <a:ext cx="22875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Credit: https://amazing-space.stsci.edu/resources/explorations/groundup/lesson/basics/g18a/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AE998A-6448-4EFB-94F0-FBE92BE3531F}"/>
              </a:ext>
            </a:extLst>
          </p:cNvPr>
          <p:cNvSpPr/>
          <p:nvPr/>
        </p:nvSpPr>
        <p:spPr>
          <a:xfrm>
            <a:off x="6815579" y="4477732"/>
            <a:ext cx="565609" cy="556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A06345-984B-49DC-B60B-65CB7E25B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925" y="4311385"/>
            <a:ext cx="920820" cy="9016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64353E-417E-4FFD-B244-726CB8DDA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416" y="4118500"/>
            <a:ext cx="1321272" cy="1295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59A9DB-FCFA-4B4A-BA43-DC3607118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176" y="3892256"/>
            <a:ext cx="1780345" cy="17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8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642" y="94268"/>
            <a:ext cx="10758339" cy="1456267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Calculation of mass from color and magnitude using </a:t>
            </a:r>
            <a:r>
              <a:rPr lang="en-US" dirty="0" err="1">
                <a:latin typeface="Abadi" panose="020B0604020104020204" pitchFamily="34" charset="0"/>
              </a:rPr>
              <a:t>massey’s</a:t>
            </a:r>
            <a:r>
              <a:rPr lang="en-US" dirty="0">
                <a:latin typeface="Abadi" panose="020B0604020104020204" pitchFamily="34" charset="0"/>
              </a:rPr>
              <a:t> method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E76FD-324C-4671-B896-825846EB6AFD}"/>
              </a:ext>
            </a:extLst>
          </p:cNvPr>
          <p:cNvSpPr txBox="1"/>
          <p:nvPr/>
        </p:nvSpPr>
        <p:spPr>
          <a:xfrm>
            <a:off x="169683" y="1611984"/>
            <a:ext cx="343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U – B = 0.72*(B – V)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82E8AF8-BAFB-4A38-A7F8-7BA272F48885}"/>
              </a:ext>
            </a:extLst>
          </p:cNvPr>
          <p:cNvSpPr/>
          <p:nvPr/>
        </p:nvSpPr>
        <p:spPr>
          <a:xfrm>
            <a:off x="3619890" y="1791092"/>
            <a:ext cx="678731" cy="197963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0C043-BC5B-44E6-A03D-E596C6875123}"/>
              </a:ext>
            </a:extLst>
          </p:cNvPr>
          <p:cNvSpPr txBox="1"/>
          <p:nvPr/>
        </p:nvSpPr>
        <p:spPr>
          <a:xfrm>
            <a:off x="4440022" y="1621410"/>
            <a:ext cx="414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Q = U – B + 0.72*(B – V)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B397D97-71F2-4B99-B915-B86F9FECEB4E}"/>
              </a:ext>
            </a:extLst>
          </p:cNvPr>
          <p:cNvSpPr/>
          <p:nvPr/>
        </p:nvSpPr>
        <p:spPr>
          <a:xfrm>
            <a:off x="8550109" y="1791092"/>
            <a:ext cx="678731" cy="197963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8C463-B0AA-4D4C-BFC5-0CA3AAA75B58}"/>
              </a:ext>
            </a:extLst>
          </p:cNvPr>
          <p:cNvSpPr txBox="1"/>
          <p:nvPr/>
        </p:nvSpPr>
        <p:spPr>
          <a:xfrm>
            <a:off x="9181707" y="1319753"/>
            <a:ext cx="2630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FFFF"/>
                </a:solidFill>
                <a:latin typeface="Perpetua Titling MT" panose="02020502060505020804" pitchFamily="18" charset="0"/>
              </a:rPr>
              <a:t>stellar</a:t>
            </a:r>
          </a:p>
          <a:p>
            <a:pPr algn="ctr"/>
            <a:r>
              <a:rPr lang="en-US" sz="4000" b="1" dirty="0">
                <a:solidFill>
                  <a:srgbClr val="66FFFF"/>
                </a:solidFill>
                <a:latin typeface="Perpetua Titling MT" panose="02020502060505020804" pitchFamily="18" charset="0"/>
              </a:rPr>
              <a:t>Color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3CD6F-FAA0-40FA-A6CF-FC6A814A60CE}"/>
              </a:ext>
            </a:extLst>
          </p:cNvPr>
          <p:cNvSpPr txBox="1"/>
          <p:nvPr/>
        </p:nvSpPr>
        <p:spPr>
          <a:xfrm>
            <a:off x="2130458" y="2573517"/>
            <a:ext cx="4364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Tells us the star’s magnitude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F6D24F5-AEC0-487C-93BD-C19D3B8244DB}"/>
              </a:ext>
            </a:extLst>
          </p:cNvPr>
          <p:cNvSpPr/>
          <p:nvPr/>
        </p:nvSpPr>
        <p:spPr>
          <a:xfrm rot="16200000">
            <a:off x="3874418" y="1480009"/>
            <a:ext cx="433633" cy="1857080"/>
          </a:xfrm>
          <a:prstGeom prst="leftBrace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CED2A-03BB-4677-A420-F424A1F0F6F1}"/>
              </a:ext>
            </a:extLst>
          </p:cNvPr>
          <p:cNvSpPr txBox="1"/>
          <p:nvPr/>
        </p:nvSpPr>
        <p:spPr>
          <a:xfrm>
            <a:off x="6598762" y="3120274"/>
            <a:ext cx="394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FF00"/>
                </a:solidFill>
                <a:latin typeface="Perpetua Titling MT" panose="02020502060505020804" pitchFamily="18" charset="0"/>
              </a:rPr>
              <a:t>Temperature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A206F6-C0D0-45F5-87C7-EA2391BAD32D}"/>
              </a:ext>
            </a:extLst>
          </p:cNvPr>
          <p:cNvSpPr txBox="1"/>
          <p:nvPr/>
        </p:nvSpPr>
        <p:spPr>
          <a:xfrm>
            <a:off x="6749594" y="4854805"/>
            <a:ext cx="25452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Perpetua Titling MT" panose="02020502060505020804" pitchFamily="18" charset="0"/>
              </a:rPr>
              <a:t>Mass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50E42F-EFA3-4CFF-8D61-8E52D5FD7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7" t="14492" r="10193" b="16632"/>
          <a:stretch/>
        </p:blipFill>
        <p:spPr>
          <a:xfrm>
            <a:off x="1395167" y="3091990"/>
            <a:ext cx="4619134" cy="32083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C10267-D900-4E05-AAF4-AD50BCE7F536}"/>
              </a:ext>
            </a:extLst>
          </p:cNvPr>
          <p:cNvSpPr txBox="1"/>
          <p:nvPr/>
        </p:nvSpPr>
        <p:spPr>
          <a:xfrm>
            <a:off x="0" y="4415208"/>
            <a:ext cx="1376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badi" panose="020B0604020104020204" pitchFamily="34" charset="0"/>
              </a:rPr>
              <a:t>Luminosity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CDB49-B80E-44DD-8557-38B2A08BE88F}"/>
              </a:ext>
            </a:extLst>
          </p:cNvPr>
          <p:cNvSpPr txBox="1"/>
          <p:nvPr/>
        </p:nvSpPr>
        <p:spPr>
          <a:xfrm>
            <a:off x="2884602" y="6249971"/>
            <a:ext cx="2271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badi" panose="020B0604020104020204" pitchFamily="34" charset="0"/>
              </a:rPr>
              <a:t>Temperature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61FBA7-9565-4FAB-B3CB-8F0BC0A1D63C}"/>
              </a:ext>
            </a:extLst>
          </p:cNvPr>
          <p:cNvSpPr txBox="1"/>
          <p:nvPr/>
        </p:nvSpPr>
        <p:spPr>
          <a:xfrm>
            <a:off x="5194169" y="6249970"/>
            <a:ext cx="115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Coldest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EF433C-B716-4426-BC1E-DEAE6CEA5F8F}"/>
              </a:ext>
            </a:extLst>
          </p:cNvPr>
          <p:cNvSpPr txBox="1"/>
          <p:nvPr/>
        </p:nvSpPr>
        <p:spPr>
          <a:xfrm>
            <a:off x="1319752" y="6240543"/>
            <a:ext cx="85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Hottest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A3218A-32BF-457F-B5C7-3C500358FCA7}"/>
              </a:ext>
            </a:extLst>
          </p:cNvPr>
          <p:cNvSpPr txBox="1"/>
          <p:nvPr/>
        </p:nvSpPr>
        <p:spPr>
          <a:xfrm>
            <a:off x="509049" y="3082565"/>
            <a:ext cx="961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Brightest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F7872E-6D43-4E6B-B93B-DAAA11046975}"/>
              </a:ext>
            </a:extLst>
          </p:cNvPr>
          <p:cNvSpPr txBox="1"/>
          <p:nvPr/>
        </p:nvSpPr>
        <p:spPr>
          <a:xfrm>
            <a:off x="1659118" y="6627168"/>
            <a:ext cx="4223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Credit: http://www.astro.cornell.edu/academics/courses/astro201/hr_diagram.htm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517BDD-1777-4A2A-B8BB-111A6C5FF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10506192" y="2816619"/>
            <a:ext cx="816178" cy="639542"/>
          </a:xfrm>
          <a:prstGeom prst="rect">
            <a:avLst/>
          </a:prstGeom>
        </p:spPr>
      </p:pic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B1152C01-ADA4-425D-A3C6-168D3877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7814" y="6115465"/>
            <a:ext cx="2644186" cy="7425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D98704-19AE-49EB-8FCB-A8DBF7E7B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98881" y="4161815"/>
            <a:ext cx="993950" cy="3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38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F5490CB8-A3C4-404B-8BFF-7C07ABF7A16D}"/>
              </a:ext>
            </a:extLst>
          </p:cNvPr>
          <p:cNvSpPr txBox="1">
            <a:spLocks/>
          </p:cNvSpPr>
          <p:nvPr/>
        </p:nvSpPr>
        <p:spPr>
          <a:xfrm>
            <a:off x="3883844" y="878876"/>
            <a:ext cx="3403076" cy="13552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9600" b="1" dirty="0">
                <a:solidFill>
                  <a:srgbClr val="00FF00"/>
                </a:solidFill>
                <a:latin typeface="Perpetua Titling MT" panose="02020502060505020804" pitchFamily="18" charset="0"/>
              </a:rPr>
              <a:t>IMF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9F756-4268-4D2B-93E9-CF7A35FB5AF6}"/>
              </a:ext>
            </a:extLst>
          </p:cNvPr>
          <p:cNvSpPr txBox="1"/>
          <p:nvPr/>
        </p:nvSpPr>
        <p:spPr>
          <a:xfrm>
            <a:off x="471339" y="377072"/>
            <a:ext cx="601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And once we have the mass, we can find…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AFF33-2273-4281-98FB-C5189EB0E840}"/>
              </a:ext>
            </a:extLst>
          </p:cNvPr>
          <p:cNvSpPr txBox="1"/>
          <p:nvPr/>
        </p:nvSpPr>
        <p:spPr>
          <a:xfrm>
            <a:off x="1266333" y="2234153"/>
            <a:ext cx="10092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IMFs in galaxies of average metallicity values have a slope value close to the Salpeter value of -2.0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expect low metallicity galaxies to skew towards higher masses, so we expect an IMF of slope GREATER THAN -2.0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74AB85-BE13-4BFA-B174-A37CA8733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190" y="3283946"/>
            <a:ext cx="4027417" cy="326405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352B563-13C2-43AA-A697-01B2FD4D0DFF}"/>
              </a:ext>
            </a:extLst>
          </p:cNvPr>
          <p:cNvSpPr/>
          <p:nvPr/>
        </p:nvSpPr>
        <p:spPr>
          <a:xfrm rot="20763408" flipH="1">
            <a:off x="4524865" y="4138367"/>
            <a:ext cx="1414021" cy="348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20D4F5-483B-446D-9B13-CA1D8466E4D9}"/>
              </a:ext>
            </a:extLst>
          </p:cNvPr>
          <p:cNvSpPr txBox="1"/>
          <p:nvPr/>
        </p:nvSpPr>
        <p:spPr>
          <a:xfrm>
            <a:off x="6127421" y="3572759"/>
            <a:ext cx="2686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higher mass stars means slope will become </a:t>
            </a:r>
            <a:r>
              <a:rPr lang="en-US" b="1" dirty="0">
                <a:solidFill>
                  <a:srgbClr val="66FFFF"/>
                </a:solidFill>
              </a:rPr>
              <a:t>less negative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32B6C5-39B5-4069-B8E8-00FF63644FCF}"/>
              </a:ext>
            </a:extLst>
          </p:cNvPr>
          <p:cNvSpPr/>
          <p:nvPr/>
        </p:nvSpPr>
        <p:spPr>
          <a:xfrm>
            <a:off x="1602556" y="6573510"/>
            <a:ext cx="4839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Credit: http://lasp.colorado.edu/education/outerplanets/images_solsys/big/star_demographic.jpg 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758483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2973</TotalTime>
  <Words>721</Words>
  <Application>Microsoft Office PowerPoint</Application>
  <PresentationFormat>Widescreen</PresentationFormat>
  <Paragraphs>85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Abadi</vt:lpstr>
      <vt:lpstr>Algerian</vt:lpstr>
      <vt:lpstr>Angsana New</vt:lpstr>
      <vt:lpstr>Arial</vt:lpstr>
      <vt:lpstr>Britannic Bold</vt:lpstr>
      <vt:lpstr>Calibri</vt:lpstr>
      <vt:lpstr>Calibri Light</vt:lpstr>
      <vt:lpstr>Gabriola</vt:lpstr>
      <vt:lpstr>Perpetua Titling MT</vt:lpstr>
      <vt:lpstr>Wingdings</vt:lpstr>
      <vt:lpstr>Celestial</vt:lpstr>
      <vt:lpstr>Using Photometry to Determine IMF in Low-Metallicity Environments</vt:lpstr>
      <vt:lpstr>Goals</vt:lpstr>
      <vt:lpstr>Background</vt:lpstr>
      <vt:lpstr>Methodology</vt:lpstr>
      <vt:lpstr>Target Selection</vt:lpstr>
      <vt:lpstr>DAOPHOT</vt:lpstr>
      <vt:lpstr>Aperture Photometry</vt:lpstr>
      <vt:lpstr>Calculation of mass from color and magnitude using massey’s method</vt:lpstr>
      <vt:lpstr>PowerPoint Presentation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Apel (Student)</dc:creator>
  <cp:lastModifiedBy>Emily Apel (Student)</cp:lastModifiedBy>
  <cp:revision>43</cp:revision>
  <dcterms:created xsi:type="dcterms:W3CDTF">2018-03-27T04:18:47Z</dcterms:created>
  <dcterms:modified xsi:type="dcterms:W3CDTF">2018-03-31T05:59:50Z</dcterms:modified>
</cp:coreProperties>
</file>